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2"/>
  </p:notesMasterIdLst>
  <p:sldIdLst>
    <p:sldId id="256" r:id="rId5"/>
    <p:sldId id="258" r:id="rId6"/>
    <p:sldId id="443" r:id="rId7"/>
    <p:sldId id="428" r:id="rId8"/>
    <p:sldId id="452" r:id="rId9"/>
    <p:sldId id="438" r:id="rId10"/>
    <p:sldId id="426" r:id="rId11"/>
  </p:sldIdLst>
  <p:sldSz cx="9144000" cy="6858000" type="screen4x3"/>
  <p:notesSz cx="6797675" cy="9874250"/>
  <p:custDataLst>
    <p:tags r:id="rId1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50" d="100"/>
          <a:sy n="50" d="100"/>
        </p:scale>
        <p:origin x="-1860" y="-684"/>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2/9/2014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slide" Target="../slides/slide6.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image" Target="../media/image3.gif"/><Relationship Id="rId5"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4" Type="http://schemas.openxmlformats.org/officeDocument/2006/relationships/slide" Target="../slides/slide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87329"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692696"/>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2" action="ppaction://hlinksldjump"/>
          </p:cNvPr>
          <p:cNvSpPr/>
          <p:nvPr userDrawn="1"/>
        </p:nvSpPr>
        <p:spPr>
          <a:xfrm>
            <a:off x="3065495"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4" action="ppaction://hlinksldjump"/>
          </p:cNvPr>
          <p:cNvSpPr/>
          <p:nvPr userDrawn="1"/>
        </p:nvSpPr>
        <p:spPr>
          <a:xfrm>
            <a:off x="2036644" y="692696"/>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LO6</a:t>
            </a:r>
            <a:endParaRPr lang="en-GB" sz="1400" b="1" dirty="0"/>
          </a:p>
        </p:txBody>
      </p:sp>
      <p:sp>
        <p:nvSpPr>
          <p:cNvPr id="11" name="Round Same Side Corner Rectangle 10">
            <a:hlinkClick r:id="rId5" action="ppaction://hlinksldjump"/>
          </p:cNvPr>
          <p:cNvSpPr/>
          <p:nvPr userDrawn="1"/>
        </p:nvSpPr>
        <p:spPr>
          <a:xfrm>
            <a:off x="3543661" y="6926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pic>
        <p:nvPicPr>
          <p:cNvPr id="12"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6052" t="14956" r="24148" b="39224"/>
          <a:stretch/>
        </p:blipFill>
        <p:spPr bwMode="auto">
          <a:xfrm>
            <a:off x="7596336" y="41926"/>
            <a:ext cx="1440160" cy="744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ontent Placeholder 1"/>
          <p:cNvSpPr txBox="1">
            <a:spLocks/>
          </p:cNvSpPr>
          <p:nvPr userDrawn="1"/>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16" name="Rectangle 3"/>
          <p:cNvSpPr>
            <a:spLocks noChangeArrowheads="1"/>
          </p:cNvSpPr>
          <p:nvPr userDrawn="1"/>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800" b="1" dirty="0" smtClean="0">
                <a:latin typeface="Calibri" pitchFamily="34" charset="0"/>
                <a:ea typeface="Calibri" pitchFamily="34" charset="0"/>
                <a:cs typeface="Calibri" pitchFamily="34" charset="0"/>
              </a:rPr>
              <a:t>LO6: Be able to Review and Evaluate the ePortfolio</a:t>
            </a:r>
            <a:endParaRPr lang="en-ZA" sz="1800" b="1" dirty="0">
              <a:latin typeface="Calibri" pitchFamily="34" charset="0"/>
              <a:ea typeface="Calibri" pitchFamily="34" charset="0"/>
              <a:cs typeface="Calibri" pitchFamily="34" charset="0"/>
            </a:endParaRPr>
          </a:p>
        </p:txBody>
      </p:sp>
      <p:sp>
        <p:nvSpPr>
          <p:cNvPr id="17" name="Rectangle 16"/>
          <p:cNvSpPr/>
          <p:nvPr userDrawn="1"/>
        </p:nvSpPr>
        <p:spPr>
          <a:xfrm>
            <a:off x="323528" y="1628800"/>
            <a:ext cx="8496944" cy="584775"/>
          </a:xfrm>
          <a:prstGeom prst="rect">
            <a:avLst/>
          </a:prstGeom>
        </p:spPr>
        <p:txBody>
          <a:bodyPr wrap="square">
            <a:spAutoFit/>
          </a:bodyPr>
          <a:lstStyle/>
          <a:p>
            <a:r>
              <a:rPr lang="en-GB" sz="1600" b="1" dirty="0" smtClean="0"/>
              <a:t>‘One World’  </a:t>
            </a:r>
            <a:r>
              <a:rPr lang="en-GB" sz="1600" b="0" dirty="0" smtClean="0"/>
              <a:t>are </a:t>
            </a:r>
            <a:r>
              <a:rPr lang="en-GB" sz="1600" dirty="0" smtClean="0"/>
              <a:t>looking to analyse the reviews of the Showcases</a:t>
            </a:r>
            <a:r>
              <a:rPr lang="en-GB" sz="1600" baseline="0" dirty="0" smtClean="0"/>
              <a:t> and ePortfolios to decide on their appeal to the target audience.</a:t>
            </a:r>
            <a:r>
              <a:rPr lang="en-GB" sz="1600" dirty="0" smtClean="0"/>
              <a:t>.</a:t>
            </a:r>
            <a:endParaRPr lang="en-GB" sz="16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7.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CiDA%20-%20Unit%2002%20-%20LO4%20-%20Community%20Animation.pptx" TargetMode="External"/><Relationship Id="rId3" Type="http://schemas.openxmlformats.org/officeDocument/2006/relationships/slide" Target="slide7.xml"/><Relationship Id="rId7" Type="http://schemas.openxmlformats.org/officeDocument/2006/relationships/hyperlink" Target="CiDA%20-%20Unit%2002%20-%20LO1%20-%20Getting%20Organised.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CiDA%20-%20Unit%2002%20-%20LO2%20-%20Opening%20Sequence.pptx" TargetMode="External"/><Relationship Id="rId5" Type="http://schemas.openxmlformats.org/officeDocument/2006/relationships/hyperlink" Target="CiDA%20-%20Unit%2002%20-%20LO3%20-%20Community%20Videos.pptx" TargetMode="External"/><Relationship Id="rId10" Type="http://schemas.openxmlformats.org/officeDocument/2006/relationships/hyperlink" Target="CiDA%20-%20Unit%2002%20-%20LO6%20-%20End%20of%20Project%20Review.pptx" TargetMode="External"/><Relationship Id="rId4" Type="http://schemas.openxmlformats.org/officeDocument/2006/relationships/slide" Target="slide2.xml"/><Relationship Id="rId9" Type="http://schemas.openxmlformats.org/officeDocument/2006/relationships/hyperlink" Target="CiDA%20-%20Unit%2002%20-%20LO5%20-%20One%20World%20Showcase%20Portfolio.ppt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9.gi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02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Digital Showcase - DA202</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pic>
        <p:nvPicPr>
          <p:cNvPr id="4" name="Picture 3"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7" y="5575424"/>
            <a:ext cx="9048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pic>
        <p:nvPicPr>
          <p:cNvPr id="1029" name="Picture 5" descr="http://www.cooperstc.com/index_htm_files/2589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04664"/>
            <a:ext cx="1224136" cy="13787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Creative Multimedia – DA202</a:t>
            </a:r>
            <a:endParaRPr lang="en-GB" sz="2800" b="1" dirty="0">
              <a:solidFill>
                <a:schemeClr val="tx1">
                  <a:lumMod val="50000"/>
                  <a:lumOff val="50000"/>
                </a:schemeClr>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6052" t="14956" r="24148" b="39224"/>
          <a:stretch/>
        </p:blipFill>
        <p:spPr bwMode="auto">
          <a:xfrm>
            <a:off x="3876355" y="2204864"/>
            <a:ext cx="487210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4282" y="0"/>
            <a:ext cx="8229600" cy="739756"/>
          </a:xfrm>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200" b="1" dirty="0"/>
              <a:t>CLIENT PROPOSAL – prepared by One World production company</a:t>
            </a:r>
          </a:p>
          <a:p>
            <a:r>
              <a:rPr lang="en-GB" sz="2200" dirty="0"/>
              <a:t>One World is an online project for young people around the world. To take part, each young person must contribute a multimedia showcase of their local community. They will then be able to access other showcases from around the world.</a:t>
            </a:r>
          </a:p>
          <a:p>
            <a:r>
              <a:rPr lang="en-GB" sz="2200" dirty="0"/>
              <a:t> You must produce a showcase for the One World Project that gives an idea of what it is like to live in your community.</a:t>
            </a:r>
          </a:p>
          <a:p>
            <a:r>
              <a:rPr lang="en-GB" sz="2200" dirty="0"/>
              <a:t> You will create a multimedia showcase that consists of:</a:t>
            </a:r>
          </a:p>
          <a:p>
            <a:pPr lvl="1"/>
            <a:r>
              <a:rPr lang="en-GB" sz="2200" dirty="0"/>
              <a:t>a splash screen</a:t>
            </a:r>
          </a:p>
          <a:p>
            <a:pPr lvl="1"/>
            <a:r>
              <a:rPr lang="en-GB" sz="2200" dirty="0"/>
              <a:t>a navigation screen </a:t>
            </a:r>
          </a:p>
          <a:p>
            <a:pPr lvl="1"/>
            <a:r>
              <a:rPr lang="en-GB" sz="2200" dirty="0"/>
              <a:t>a short movie clip</a:t>
            </a:r>
          </a:p>
          <a:p>
            <a:pPr lvl="1"/>
            <a:r>
              <a:rPr lang="en-GB" sz="2200" dirty="0"/>
              <a:t>an original video clip</a:t>
            </a:r>
          </a:p>
          <a:p>
            <a:pPr lvl="1"/>
            <a:r>
              <a:rPr lang="en-GB" sz="2200" dirty="0"/>
              <a:t>an animation.</a:t>
            </a:r>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4282" y="0"/>
            <a:ext cx="8229600" cy="739756"/>
          </a:xfrm>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2400" b="1" dirty="0"/>
              <a:t>Showcase Overview:</a:t>
            </a:r>
          </a:p>
          <a:p>
            <a:r>
              <a:rPr lang="en-GB" sz="2400" dirty="0" smtClean="0"/>
              <a:t>The Showcase and ePortfolio </a:t>
            </a:r>
            <a:r>
              <a:rPr lang="en-GB" sz="2400" dirty="0"/>
              <a:t>must be </a:t>
            </a:r>
            <a:r>
              <a:rPr lang="en-GB" sz="2400" dirty="0" smtClean="0"/>
              <a:t>reviewed by end users to </a:t>
            </a:r>
            <a:r>
              <a:rPr lang="en-GB" sz="2400" dirty="0"/>
              <a:t>evaluate each of the components of the showcase</a:t>
            </a:r>
            <a:r>
              <a:rPr lang="en-GB" sz="2400" dirty="0" smtClean="0"/>
              <a:t>. This needs to include: </a:t>
            </a:r>
            <a:endParaRPr lang="en-GB" sz="2400" dirty="0"/>
          </a:p>
          <a:p>
            <a:pPr lvl="1"/>
            <a:r>
              <a:rPr lang="en-GB" sz="2400" dirty="0"/>
              <a:t>an evaluation of the complete showcase</a:t>
            </a:r>
          </a:p>
          <a:p>
            <a:pPr lvl="1"/>
            <a:r>
              <a:rPr lang="en-GB" sz="2400" dirty="0"/>
              <a:t>consideration of feedback from end-of-project reviewers</a:t>
            </a:r>
          </a:p>
          <a:p>
            <a:pPr lvl="1"/>
            <a:r>
              <a:rPr lang="en-GB" sz="2400" dirty="0"/>
              <a:t>valid suggestions for improvement.</a:t>
            </a:r>
          </a:p>
          <a:p>
            <a:r>
              <a:rPr lang="en-GB" sz="2400" dirty="0" smtClean="0"/>
              <a:t>You </a:t>
            </a:r>
            <a:r>
              <a:rPr lang="en-GB" sz="2400" dirty="0"/>
              <a:t>will need to Produce </a:t>
            </a:r>
            <a:r>
              <a:rPr lang="en-GB" sz="2400" dirty="0" smtClean="0"/>
              <a:t>evidence of these reviews for your ePortfolio and link them within the ePortfolio showcase.</a:t>
            </a:r>
            <a:r>
              <a:rPr lang="en-GB" sz="2400" dirty="0"/>
              <a:t> </a:t>
            </a:r>
          </a:p>
          <a:p>
            <a:r>
              <a:rPr lang="en-GB" sz="2400" dirty="0" smtClean="0"/>
              <a:t>By </a:t>
            </a:r>
            <a:r>
              <a:rPr lang="en-GB" sz="2400" dirty="0"/>
              <a:t>the end of the LO you </a:t>
            </a:r>
            <a:r>
              <a:rPr lang="en-GB" sz="2400" dirty="0" smtClean="0"/>
              <a:t>have created a review document and filled in from several reviewers including </a:t>
            </a:r>
            <a:r>
              <a:rPr lang="en-GB" sz="2400" dirty="0"/>
              <a:t>your test buddy</a:t>
            </a:r>
            <a:r>
              <a:rPr lang="en-GB" sz="2400" dirty="0" smtClean="0"/>
              <a:t>. These reviews should include valid suggestions for improvements to your elements and to your ePortfolio website.</a:t>
            </a:r>
            <a:endParaRPr lang="en-GB" sz="2400" dirty="0"/>
          </a:p>
        </p:txBody>
      </p:sp>
      <p:sp>
        <p:nvSpPr>
          <p:cNvPr id="12" name="Round Same Side Corner Rectangle 11">
            <a:hlinkClick r:id="rId3" action="ppaction://hlinksldjump"/>
          </p:cNvPr>
          <p:cNvSpPr/>
          <p:nvPr/>
        </p:nvSpPr>
        <p:spPr>
          <a:xfrm>
            <a:off x="1976663" y="724786"/>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5" name="Round Same Side Corner Rectangle 14">
            <a:hlinkClick r:id="rId4" action="ppaction://hlinksldjump"/>
          </p:cNvPr>
          <p:cNvSpPr/>
          <p:nvPr/>
        </p:nvSpPr>
        <p:spPr>
          <a:xfrm>
            <a:off x="248471" y="724786"/>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3" name="Round Same Side Corner Rectangle 12">
            <a:hlinkClick r:id="rId5" action="ppaction://hlinkpres?slideindex=1&amp;slidetitle="/>
          </p:cNvPr>
          <p:cNvSpPr/>
          <p:nvPr/>
        </p:nvSpPr>
        <p:spPr>
          <a:xfrm>
            <a:off x="4980046"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7" name="Round Same Side Corner Rectangle 16">
            <a:hlinkClick r:id="rId6" action="ppaction://hlinkpres?slideindex=1&amp;slidetitle="/>
          </p:cNvPr>
          <p:cNvSpPr/>
          <p:nvPr/>
        </p:nvSpPr>
        <p:spPr>
          <a:xfrm>
            <a:off x="4199959"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8" name="Round Same Side Corner Rectangle 17">
            <a:hlinkClick r:id="rId7" action="ppaction://hlinkpres?slideindex=1&amp;slidetitle="/>
          </p:cNvPr>
          <p:cNvSpPr/>
          <p:nvPr/>
        </p:nvSpPr>
        <p:spPr>
          <a:xfrm>
            <a:off x="3419872"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19" name="Round Same Side Corner Rectangle 18">
            <a:hlinkClick r:id="rId8" action="ppaction://hlinkpres?slideindex=1&amp;slidetitle="/>
          </p:cNvPr>
          <p:cNvSpPr/>
          <p:nvPr/>
        </p:nvSpPr>
        <p:spPr>
          <a:xfrm>
            <a:off x="5775183"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
        <p:nvSpPr>
          <p:cNvPr id="23" name="Round Same Side Corner Rectangle 22">
            <a:hlinkClick r:id="rId9" action="ppaction://hlinkpres?slideindex=1&amp;slidetitle="/>
          </p:cNvPr>
          <p:cNvSpPr/>
          <p:nvPr/>
        </p:nvSpPr>
        <p:spPr>
          <a:xfrm>
            <a:off x="6588224"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LO5</a:t>
            </a:r>
            <a:endParaRPr lang="en-GB" b="1" dirty="0"/>
          </a:p>
        </p:txBody>
      </p:sp>
      <p:sp>
        <p:nvSpPr>
          <p:cNvPr id="24" name="Round Same Side Corner Rectangle 23">
            <a:hlinkClick r:id="rId10" action="ppaction://hlinkpres?slideindex=1&amp;slidetitle="/>
          </p:cNvPr>
          <p:cNvSpPr/>
          <p:nvPr/>
        </p:nvSpPr>
        <p:spPr>
          <a:xfrm>
            <a:off x="7383361" y="724786"/>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LO6</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6 – Assignment</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1459363130"/>
              </p:ext>
            </p:extLst>
          </p:nvPr>
        </p:nvGraphicFramePr>
        <p:xfrm>
          <a:off x="6300192" y="2060848"/>
          <a:ext cx="2483965" cy="4392488"/>
        </p:xfrm>
        <a:graphic>
          <a:graphicData uri="http://schemas.openxmlformats.org/drawingml/2006/table">
            <a:tbl>
              <a:tblPr firstRow="1" firstCol="1" lastRow="1" lastCol="1" bandRow="1" bandCol="1">
                <a:tableStyleId>{2D5ABB26-0587-4C30-8999-92F81FD0307C}</a:tableStyleId>
              </a:tblPr>
              <a:tblGrid>
                <a:gridCol w="2483965"/>
              </a:tblGrid>
              <a:tr h="399190">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3298">
                <a:tc>
                  <a:txBody>
                    <a:bodyPr/>
                    <a:lstStyle/>
                    <a:p>
                      <a:pPr marL="177800" indent="-177800" algn="l">
                        <a:spcAft>
                          <a:spcPts val="600"/>
                        </a:spcAft>
                        <a:buFontTx/>
                        <a:buBlip>
                          <a:blip r:embed="rId3"/>
                        </a:buBlip>
                      </a:pPr>
                      <a:r>
                        <a:rPr kumimoji="0" lang="en-GB" sz="1600" kern="1200" dirty="0" smtClean="0">
                          <a:solidFill>
                            <a:schemeClr val="tx1"/>
                          </a:solidFill>
                          <a:effectLst/>
                          <a:latin typeface="Calibri" pitchFamily="34" charset="0"/>
                          <a:ea typeface="Times New Roman"/>
                          <a:cs typeface="Calibri" pitchFamily="34" charset="0"/>
                        </a:rPr>
                        <a:t>Review by a test user of the Portfolio</a:t>
                      </a:r>
                      <a:r>
                        <a:rPr kumimoji="0" lang="en-GB" sz="1600" kern="1200" baseline="0" dirty="0" smtClean="0">
                          <a:solidFill>
                            <a:schemeClr val="tx1"/>
                          </a:solidFill>
                          <a:effectLst/>
                          <a:latin typeface="Calibri" pitchFamily="34" charset="0"/>
                          <a:ea typeface="Times New Roman"/>
                          <a:cs typeface="Calibri" pitchFamily="34" charset="0"/>
                        </a:rPr>
                        <a:t> </a:t>
                      </a:r>
                      <a:r>
                        <a:rPr kumimoji="0" lang="en-GB" sz="1600" kern="1200" dirty="0" smtClean="0">
                          <a:solidFill>
                            <a:schemeClr val="tx1"/>
                          </a:solidFill>
                          <a:effectLst/>
                          <a:latin typeface="Calibri" pitchFamily="34" charset="0"/>
                          <a:ea typeface="Times New Roman"/>
                          <a:cs typeface="Calibri" pitchFamily="34" charset="0"/>
                        </a:rPr>
                        <a:t>(P)</a:t>
                      </a:r>
                    </a:p>
                    <a:p>
                      <a:pPr marL="177800" indent="-177800" algn="l">
                        <a:spcAft>
                          <a:spcPts val="600"/>
                        </a:spcAft>
                        <a:buFontTx/>
                        <a:buBlip>
                          <a:blip r:embed="rId3"/>
                        </a:buBlip>
                      </a:pPr>
                      <a:r>
                        <a:rPr kumimoji="0" lang="en-GB" sz="1600" kern="1200" dirty="0" smtClean="0">
                          <a:solidFill>
                            <a:schemeClr val="tx1"/>
                          </a:solidFill>
                          <a:effectLst/>
                          <a:latin typeface="Calibri" pitchFamily="34" charset="0"/>
                          <a:ea typeface="Times New Roman"/>
                          <a:cs typeface="Calibri" pitchFamily="34" charset="0"/>
                        </a:rPr>
                        <a:t>Faults are listed (P)</a:t>
                      </a:r>
                    </a:p>
                    <a:p>
                      <a:pPr marL="177800" indent="-177800" algn="l">
                        <a:spcAft>
                          <a:spcPts val="600"/>
                        </a:spcAft>
                        <a:buFontTx/>
                        <a:buBlip>
                          <a:blip r:embed="rId3"/>
                        </a:buBlip>
                      </a:pPr>
                      <a:r>
                        <a:rPr kumimoji="0" lang="en-GB" sz="1600" kern="1200" dirty="0" smtClean="0">
                          <a:solidFill>
                            <a:schemeClr val="tx1"/>
                          </a:solidFill>
                          <a:effectLst/>
                          <a:latin typeface="Calibri" pitchFamily="34" charset="0"/>
                          <a:ea typeface="Times New Roman"/>
                          <a:cs typeface="Calibri" pitchFamily="34" charset="0"/>
                        </a:rPr>
                        <a:t>Review is recorded (P)</a:t>
                      </a:r>
                    </a:p>
                    <a:p>
                      <a:pPr marL="177800" indent="-177800" algn="l">
                        <a:spcAft>
                          <a:spcPts val="600"/>
                        </a:spcAft>
                        <a:buFontTx/>
                        <a:buBlip>
                          <a:blip r:embed="rId3"/>
                        </a:buBlip>
                      </a:pPr>
                      <a:r>
                        <a:rPr kumimoji="0" lang="en-GB" sz="1600" kern="1200" dirty="0" smtClean="0">
                          <a:solidFill>
                            <a:schemeClr val="tx1"/>
                          </a:solidFill>
                          <a:effectLst/>
                          <a:latin typeface="Calibri" pitchFamily="34" charset="0"/>
                          <a:ea typeface="Times New Roman"/>
                          <a:cs typeface="Calibri" pitchFamily="34" charset="0"/>
                        </a:rPr>
                        <a:t>Showcase and ePortfolio are evaluated</a:t>
                      </a:r>
                      <a:r>
                        <a:rPr kumimoji="0" lang="en-GB" sz="1600" kern="1200" baseline="0" dirty="0" smtClean="0">
                          <a:solidFill>
                            <a:schemeClr val="tx1"/>
                          </a:solidFill>
                          <a:effectLst/>
                          <a:latin typeface="Calibri" pitchFamily="34" charset="0"/>
                          <a:ea typeface="Times New Roman"/>
                          <a:cs typeface="Calibri" pitchFamily="34" charset="0"/>
                        </a:rPr>
                        <a:t> (P)</a:t>
                      </a:r>
                      <a:endParaRPr kumimoji="0" lang="en-GB" sz="1600" kern="1200" dirty="0" smtClean="0">
                        <a:solidFill>
                          <a:schemeClr val="tx1"/>
                        </a:solidFill>
                        <a:effectLst/>
                        <a:latin typeface="Calibri" pitchFamily="34" charset="0"/>
                        <a:ea typeface="Times New Roman"/>
                        <a:cs typeface="Calibri" pitchFamily="34" charset="0"/>
                      </a:endParaRPr>
                    </a:p>
                    <a:p>
                      <a:pPr marL="177800" indent="-177800" algn="l">
                        <a:spcAft>
                          <a:spcPts val="600"/>
                        </a:spcAft>
                        <a:buFontTx/>
                        <a:buBlip>
                          <a:blip r:embed="rId3"/>
                        </a:buBlip>
                      </a:pPr>
                      <a:r>
                        <a:rPr kumimoji="0" lang="en-GB" sz="1600" kern="1200" dirty="0" smtClean="0">
                          <a:solidFill>
                            <a:srgbClr val="FF0000"/>
                          </a:solidFill>
                          <a:effectLst/>
                          <a:latin typeface="Calibri" pitchFamily="34" charset="0"/>
                          <a:ea typeface="Times New Roman"/>
                          <a:cs typeface="Calibri" pitchFamily="34" charset="0"/>
                        </a:rPr>
                        <a:t>Reference to additional assets (M)</a:t>
                      </a:r>
                    </a:p>
                    <a:p>
                      <a:pPr marL="177800" indent="-177800" algn="l">
                        <a:spcAft>
                          <a:spcPts val="600"/>
                        </a:spcAft>
                        <a:buFontTx/>
                        <a:buBlip>
                          <a:blip r:embed="rId3"/>
                        </a:buBlip>
                      </a:pPr>
                      <a:r>
                        <a:rPr kumimoji="0" lang="en-GB" sz="1600" kern="1200" dirty="0" smtClean="0">
                          <a:solidFill>
                            <a:srgbClr val="FF0000"/>
                          </a:solidFill>
                          <a:effectLst/>
                          <a:latin typeface="Calibri" pitchFamily="34" charset="0"/>
                          <a:ea typeface="Times New Roman"/>
                          <a:cs typeface="Calibri" pitchFamily="34" charset="0"/>
                        </a:rPr>
                        <a:t>Assets and ePortfolio are evaluated</a:t>
                      </a:r>
                      <a:r>
                        <a:rPr kumimoji="0" lang="en-GB" sz="1600" kern="1200" baseline="0" dirty="0" smtClean="0">
                          <a:solidFill>
                            <a:srgbClr val="FF0000"/>
                          </a:solidFill>
                          <a:effectLst/>
                          <a:latin typeface="Calibri" pitchFamily="34" charset="0"/>
                          <a:ea typeface="Times New Roman"/>
                          <a:cs typeface="Calibri" pitchFamily="34" charset="0"/>
                        </a:rPr>
                        <a:t> (M)</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A wide range of questions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Feedback is commented on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4007" y="2159521"/>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661422431"/>
              </p:ext>
            </p:extLst>
          </p:nvPr>
        </p:nvGraphicFramePr>
        <p:xfrm>
          <a:off x="323528" y="2243207"/>
          <a:ext cx="5832648" cy="4308182"/>
        </p:xfrm>
        <a:graphic>
          <a:graphicData uri="http://schemas.openxmlformats.org/drawingml/2006/table">
            <a:tbl>
              <a:tblPr firstRow="1" bandRow="1">
                <a:tableStyleId>{2D5ABB26-0587-4C30-8999-92F81FD0307C}</a:tableStyleId>
              </a:tblPr>
              <a:tblGrid>
                <a:gridCol w="277745"/>
                <a:gridCol w="5554903"/>
              </a:tblGrid>
              <a:tr h="309235">
                <a:tc>
                  <a:txBody>
                    <a:bodyPr/>
                    <a:lstStyle/>
                    <a:p>
                      <a:pPr marL="0" indent="0" algn="ctr" rtl="0" eaLnBrk="1" latinLnBrk="0" hangingPunct="1"/>
                      <a:endParaRPr kumimoji="0" lang="en-GB" sz="1600" b="0" kern="1200" dirty="0" smtClean="0">
                        <a:solidFill>
                          <a:schemeClr val="bg1"/>
                        </a:solidFill>
                        <a:latin typeface="Calibri" pitchFamily="34" charset="0"/>
                        <a:ea typeface="+mn-ea"/>
                        <a:cs typeface="Calibri" pitchFamily="34" charset="0"/>
                      </a:endParaRPr>
                    </a:p>
                  </a:txBody>
                  <a:tcPr anchor="ctr">
                    <a:noFill/>
                  </a:tcPr>
                </a:tc>
                <a:tc rowSpan="2">
                  <a:txBody>
                    <a:bodyPr/>
                    <a:lstStyle/>
                    <a:p>
                      <a:r>
                        <a:rPr kumimoji="0" lang="en-GB" sz="1600" b="1" kern="1200" baseline="0" dirty="0" smtClean="0">
                          <a:solidFill>
                            <a:schemeClr val="tx1"/>
                          </a:solidFill>
                          <a:effectLst/>
                          <a:latin typeface="Calibri" pitchFamily="34" charset="0"/>
                          <a:ea typeface="+mn-ea"/>
                          <a:cs typeface="Calibri" pitchFamily="34" charset="0"/>
                        </a:rPr>
                        <a:t>To achieve a pass grade:</a:t>
                      </a:r>
                    </a:p>
                    <a:p>
                      <a:pPr lvl="0"/>
                      <a:r>
                        <a:rPr kumimoji="0" lang="en-GB" sz="1600" kern="1200" baseline="0" dirty="0" smtClean="0">
                          <a:solidFill>
                            <a:schemeClr val="tx1"/>
                          </a:solidFill>
                          <a:effectLst/>
                          <a:latin typeface="Calibri" pitchFamily="34" charset="0"/>
                          <a:ea typeface="+mn-ea"/>
                          <a:cs typeface="Calibri" pitchFamily="34" charset="0"/>
                        </a:rPr>
                        <a:t>Candidates will produce a basic review of their work from end of project reviewers and filled this in several times making suggestions on improvements. This review needs to be considered and commented upon.</a:t>
                      </a:r>
                    </a:p>
                    <a:p>
                      <a:r>
                        <a:rPr kumimoji="0" lang="en-GB" sz="1600" b="1" kern="1200" baseline="0" dirty="0" smtClean="0">
                          <a:solidFill>
                            <a:srgbClr val="FF0000"/>
                          </a:solidFill>
                          <a:effectLst/>
                          <a:latin typeface="Calibri" pitchFamily="34" charset="0"/>
                          <a:ea typeface="+mn-ea"/>
                          <a:cs typeface="Calibri" pitchFamily="34" charset="0"/>
                        </a:rPr>
                        <a:t>To achieve a merit grade:</a:t>
                      </a:r>
                    </a:p>
                    <a:p>
                      <a:pPr lvl="0"/>
                      <a:r>
                        <a:rPr kumimoji="0" lang="en-GB" sz="1600" kern="1200" baseline="0" dirty="0" smtClean="0">
                          <a:solidFill>
                            <a:srgbClr val="FF0000"/>
                          </a:solidFill>
                          <a:effectLst/>
                          <a:latin typeface="Calibri" pitchFamily="34" charset="0"/>
                          <a:ea typeface="+mn-ea"/>
                          <a:cs typeface="Calibri" pitchFamily="34" charset="0"/>
                        </a:rPr>
                        <a:t>Candidates will produce a concise review of their work from end of project reviewers and filled this in several times making valid suggestions on improvements. This review needs to be considered and commented upon with suggested comments.</a:t>
                      </a:r>
                    </a:p>
                    <a:p>
                      <a:r>
                        <a:rPr kumimoji="0" lang="en-GB" sz="1600" b="1" kern="1200" baseline="0" dirty="0" smtClean="0">
                          <a:solidFill>
                            <a:schemeClr val="tx2">
                              <a:lumMod val="60000"/>
                              <a:lumOff val="40000"/>
                            </a:schemeClr>
                          </a:solidFill>
                          <a:effectLst/>
                          <a:latin typeface="Calibri" pitchFamily="34" charset="0"/>
                          <a:ea typeface="+mn-ea"/>
                          <a:cs typeface="Calibri" pitchFamily="34" charset="0"/>
                        </a:rPr>
                        <a:t>To achieve a distinction grade:</a:t>
                      </a:r>
                    </a:p>
                    <a:p>
                      <a:pPr lvl="0"/>
                      <a:r>
                        <a:rPr kumimoji="0" lang="en-GB" sz="1600" kern="1200" baseline="0" dirty="0" smtClean="0">
                          <a:solidFill>
                            <a:schemeClr val="tx2">
                              <a:lumMod val="60000"/>
                              <a:lumOff val="40000"/>
                            </a:schemeClr>
                          </a:solidFill>
                          <a:effectLst/>
                          <a:latin typeface="Calibri" pitchFamily="34" charset="0"/>
                          <a:ea typeface="+mn-ea"/>
                          <a:cs typeface="Calibri" pitchFamily="34" charset="0"/>
                        </a:rPr>
                        <a:t>Candidates will produce a detailed review of their work from end of project reviewers and filled this in several times making beneficial suggestions on improvements. This review needs to be considered and critically commented upon with suggested comments.</a:t>
                      </a:r>
                    </a:p>
                  </a:txBody>
                  <a:tcPr/>
                </a:tc>
              </a:tr>
              <a:tr h="3972902">
                <a:tc>
                  <a:txBody>
                    <a:bodyPr/>
                    <a:lstStyle/>
                    <a:p>
                      <a:pPr marL="0" indent="0" algn="ctr" rtl="0" eaLnBrk="1" latinLnBrk="0" hangingPunct="1"/>
                      <a:r>
                        <a:rPr kumimoji="0" lang="en-GB" sz="1600" b="0" kern="1200" dirty="0" smtClean="0">
                          <a:solidFill>
                            <a:schemeClr val="bg1"/>
                          </a:solidFill>
                          <a:latin typeface="Calibri" pitchFamily="34" charset="0"/>
                          <a:ea typeface="+mn-ea"/>
                          <a:cs typeface="Calibri" pitchFamily="34" charset="0"/>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348880"/>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577300"/>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472514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6 – Task 1 and 2</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2862569077"/>
              </p:ext>
            </p:extLst>
          </p:nvPr>
        </p:nvGraphicFramePr>
        <p:xfrm>
          <a:off x="6660232" y="2060848"/>
          <a:ext cx="2160240" cy="432558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Open and Closed Questions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Limited areas (P)</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Suggested Improvements (P)</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Range of Areas (M)</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Comments on Quality and Timings  (M)</a:t>
                      </a:r>
                      <a:endParaRPr lang="en-GB" sz="1600" baseline="0" dirty="0" smtClean="0">
                        <a:solidFill>
                          <a:schemeClr val="tx2">
                            <a:lumMod val="60000"/>
                            <a:lumOff val="40000"/>
                          </a:schemeClr>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Comments on Resolution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2">
                              <a:lumMod val="60000"/>
                              <a:lumOff val="40000"/>
                            </a:schemeClr>
                          </a:solidFill>
                          <a:effectLst/>
                          <a:latin typeface="Calibri" pitchFamily="34" charset="0"/>
                          <a:ea typeface="Times New Roman"/>
                          <a:cs typeface="Calibri" pitchFamily="34" charset="0"/>
                        </a:rPr>
                        <a:t>Comments on Consistency (D)</a:t>
                      </a:r>
                      <a:endParaRPr lang="en-GB" sz="1600" baseline="0" dirty="0" smtClean="0">
                        <a:solidFill>
                          <a:srgbClr val="FF0000"/>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600" kern="1200" baseline="0" dirty="0" smtClean="0">
                          <a:solidFill>
                            <a:schemeClr val="tx2">
                              <a:lumMod val="60000"/>
                              <a:lumOff val="40000"/>
                            </a:schemeClr>
                          </a:solidFill>
                          <a:effectLst/>
                          <a:latin typeface="Calibri" pitchFamily="34" charset="0"/>
                          <a:ea typeface="Times New Roman"/>
                          <a:cs typeface="Calibri" pitchFamily="34" charset="0"/>
                        </a:rPr>
                        <a:t>A range of Improvements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982809963"/>
              </p:ext>
            </p:extLst>
          </p:nvPr>
        </p:nvGraphicFramePr>
        <p:xfrm>
          <a:off x="323528" y="2226609"/>
          <a:ext cx="6120680" cy="4214151"/>
        </p:xfrm>
        <a:graphic>
          <a:graphicData uri="http://schemas.openxmlformats.org/drawingml/2006/table">
            <a:tbl>
              <a:tblPr firstRow="1" bandRow="1">
                <a:tableStyleId>{2D5ABB26-0587-4C30-8999-92F81FD0307C}</a:tableStyleId>
              </a:tblPr>
              <a:tblGrid>
                <a:gridCol w="295059"/>
                <a:gridCol w="5825621"/>
              </a:tblGrid>
              <a:tr h="273752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r>
                        <a:rPr kumimoji="0" lang="en-GB" sz="1500" kern="1200" dirty="0" smtClean="0">
                          <a:solidFill>
                            <a:schemeClr val="tx1"/>
                          </a:solidFill>
                          <a:effectLst/>
                          <a:latin typeface="Calibri" pitchFamily="34" charset="0"/>
                          <a:ea typeface="+mn-ea"/>
                          <a:cs typeface="Calibri" pitchFamily="34" charset="0"/>
                        </a:rPr>
                        <a:t>Reviewing</a:t>
                      </a:r>
                      <a:r>
                        <a:rPr kumimoji="0" lang="en-GB" sz="1500" kern="1200" baseline="0" dirty="0" smtClean="0">
                          <a:solidFill>
                            <a:schemeClr val="tx1"/>
                          </a:solidFill>
                          <a:effectLst/>
                          <a:latin typeface="Calibri" pitchFamily="34" charset="0"/>
                          <a:ea typeface="+mn-ea"/>
                          <a:cs typeface="Calibri" pitchFamily="34" charset="0"/>
                        </a:rPr>
                        <a:t> your Showcase is best done by other people who are likely to notice things that you and your test buddy may not have noticed. </a:t>
                      </a:r>
                      <a:r>
                        <a:rPr kumimoji="0" lang="en-GB" sz="1500" kern="1200" dirty="0" smtClean="0">
                          <a:solidFill>
                            <a:schemeClr val="tx1"/>
                          </a:solidFill>
                          <a:effectLst/>
                          <a:latin typeface="Calibri" pitchFamily="34" charset="0"/>
                          <a:ea typeface="+mn-ea"/>
                          <a:cs typeface="Calibri" pitchFamily="34" charset="0"/>
                        </a:rPr>
                        <a:t>The final version of the Showcase</a:t>
                      </a:r>
                      <a:r>
                        <a:rPr kumimoji="0" lang="en-GB" sz="1500" kern="1200" baseline="0" dirty="0" smtClean="0">
                          <a:solidFill>
                            <a:schemeClr val="tx1"/>
                          </a:solidFill>
                          <a:effectLst/>
                          <a:latin typeface="Calibri" pitchFamily="34" charset="0"/>
                          <a:ea typeface="+mn-ea"/>
                          <a:cs typeface="Calibri" pitchFamily="34" charset="0"/>
                        </a:rPr>
                        <a:t> and ePortfolio</a:t>
                      </a:r>
                      <a:r>
                        <a:rPr kumimoji="0" lang="en-GB" sz="1500" kern="1200" dirty="0" smtClean="0">
                          <a:solidFill>
                            <a:schemeClr val="tx1"/>
                          </a:solidFill>
                          <a:effectLst/>
                          <a:latin typeface="Calibri" pitchFamily="34" charset="0"/>
                          <a:ea typeface="+mn-ea"/>
                          <a:cs typeface="Calibri" pitchFamily="34" charset="0"/>
                        </a:rPr>
                        <a:t> needs to be reviewed by several reviewers</a:t>
                      </a:r>
                      <a:r>
                        <a:rPr kumimoji="0" lang="en-GB" sz="1500" kern="1200" baseline="0" dirty="0" smtClean="0">
                          <a:solidFill>
                            <a:schemeClr val="tx1"/>
                          </a:solidFill>
                          <a:effectLst/>
                          <a:latin typeface="Calibri" pitchFamily="34" charset="0"/>
                          <a:ea typeface="+mn-ea"/>
                          <a:cs typeface="Calibri" pitchFamily="34" charset="0"/>
                        </a:rPr>
                        <a:t>. The reviewers will need to comment on:</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Showcase elements</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quality of elements used</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2 video sequences</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animation sequence</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ePortfolio</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consistency of elements</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The Overall look and feel of the Showcase</a:t>
                      </a:r>
                    </a:p>
                    <a:p>
                      <a:pPr marL="800100" lvl="1" indent="-342900">
                        <a:buFont typeface="+mj-lt"/>
                        <a:buAutoNum type="arabicPeriod"/>
                      </a:pPr>
                      <a:r>
                        <a:rPr kumimoji="0" lang="en-GB" sz="1500" kern="1200" baseline="0" dirty="0" smtClean="0">
                          <a:solidFill>
                            <a:schemeClr val="tx1"/>
                          </a:solidFill>
                          <a:effectLst/>
                          <a:latin typeface="Calibri" pitchFamily="34" charset="0"/>
                          <a:ea typeface="+mn-ea"/>
                          <a:cs typeface="Calibri" pitchFamily="34" charset="0"/>
                        </a:rPr>
                        <a:t>Valid Suggestions for Improvements.</a:t>
                      </a:r>
                    </a:p>
                  </a:txBody>
                  <a:tcPr>
                    <a:noFill/>
                  </a:tcPr>
                </a:tc>
                <a:tc hMerge="1">
                  <a:txBody>
                    <a:bodyPr/>
                    <a:lstStyle/>
                    <a:p>
                      <a:endParaRPr lang="en-GB" dirty="0"/>
                    </a:p>
                  </a:txBody>
                  <a:tcPr/>
                </a:tc>
              </a:tr>
              <a:tr h="559278">
                <a:tc>
                  <a:txBody>
                    <a:bodyPr/>
                    <a:lstStyle/>
                    <a:p>
                      <a:pPr marL="0" indent="0" algn="ctr" rtl="0" eaLnBrk="1" latinLnBrk="0" hangingPunct="1"/>
                      <a:r>
                        <a:rPr kumimoji="0" lang="en-GB" sz="1500" b="1" kern="1200" dirty="0" smtClean="0">
                          <a:solidFill>
                            <a:schemeClr val="bg1"/>
                          </a:solidFill>
                          <a:latin typeface="Calibri" pitchFamily="34" charset="0"/>
                          <a:ea typeface="+mn-ea"/>
                          <a:cs typeface="+mn-cs"/>
                        </a:rPr>
                        <a:t>1</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(P/M/D) – </a:t>
                      </a:r>
                      <a:r>
                        <a:rPr kumimoji="0" lang="en-GB" sz="1500" kern="1200" dirty="0" smtClean="0">
                          <a:solidFill>
                            <a:schemeClr val="tx1"/>
                          </a:solidFill>
                          <a:effectLst/>
                          <a:latin typeface="Calibri" pitchFamily="34" charset="0"/>
                          <a:ea typeface="+mn-ea"/>
                          <a:cs typeface="Calibri" pitchFamily="34" charset="0"/>
                        </a:rPr>
                        <a:t>Create a questionnaire that will allow users to review the Digital</a:t>
                      </a:r>
                      <a:r>
                        <a:rPr kumimoji="0" lang="en-GB" sz="1500" kern="1200" baseline="0" dirty="0" smtClean="0">
                          <a:solidFill>
                            <a:schemeClr val="tx1"/>
                          </a:solidFill>
                          <a:effectLst/>
                          <a:latin typeface="Calibri" pitchFamily="34" charset="0"/>
                          <a:ea typeface="+mn-ea"/>
                          <a:cs typeface="Calibri" pitchFamily="34" charset="0"/>
                        </a:rPr>
                        <a:t> Showcase and ePortfolio.</a:t>
                      </a:r>
                      <a:endParaRPr kumimoji="0" lang="en-GB" sz="1500" kern="1200" dirty="0" smtClean="0">
                        <a:solidFill>
                          <a:schemeClr val="tx1"/>
                        </a:solidFill>
                        <a:effectLst/>
                        <a:latin typeface="Calibri" pitchFamily="34" charset="0"/>
                        <a:ea typeface="+mn-ea"/>
                        <a:cs typeface="Calibri" pitchFamily="34" charset="0"/>
                      </a:endParaRPr>
                    </a:p>
                  </a:txBody>
                  <a:tcPr/>
                </a:tc>
              </a:tr>
              <a:tr h="591633">
                <a:tc>
                  <a:txBody>
                    <a:bodyPr/>
                    <a:lstStyle/>
                    <a:p>
                      <a:pPr marL="0" indent="0" algn="ctr" rtl="0" eaLnBrk="1" latinLnBrk="0" hangingPunct="1"/>
                      <a:r>
                        <a:rPr kumimoji="0" lang="en-GB" sz="1500" b="1" kern="1200" dirty="0" smtClean="0">
                          <a:solidFill>
                            <a:schemeClr val="bg1"/>
                          </a:solidFill>
                          <a:latin typeface="Calibri" pitchFamily="34" charset="0"/>
                          <a:ea typeface="+mn-ea"/>
                          <a:cs typeface="+mn-cs"/>
                        </a:rPr>
                        <a:t>2</a:t>
                      </a:r>
                    </a:p>
                  </a:txBody>
                  <a:tcPr anchor="ct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(P/M/D) – </a:t>
                      </a:r>
                      <a:r>
                        <a:rPr kumimoji="0" lang="en-GB" sz="1500" kern="1200" dirty="0" smtClean="0">
                          <a:solidFill>
                            <a:schemeClr val="tx1"/>
                          </a:solidFill>
                          <a:effectLst/>
                          <a:latin typeface="Calibri" pitchFamily="34" charset="0"/>
                          <a:ea typeface="+mn-ea"/>
                          <a:cs typeface="Calibri" pitchFamily="34" charset="0"/>
                        </a:rPr>
                        <a:t>Conduct feedback from test users on your Showcase</a:t>
                      </a:r>
                      <a:r>
                        <a:rPr kumimoji="0" lang="en-GB" sz="1500" kern="1200" baseline="0" dirty="0" smtClean="0">
                          <a:solidFill>
                            <a:schemeClr val="tx1"/>
                          </a:solidFill>
                          <a:effectLst/>
                          <a:latin typeface="Calibri" pitchFamily="34" charset="0"/>
                          <a:ea typeface="+mn-ea"/>
                          <a:cs typeface="Calibri" pitchFamily="34" charset="0"/>
                        </a:rPr>
                        <a:t> and ePortfolio</a:t>
                      </a:r>
                      <a:r>
                        <a:rPr kumimoji="0" lang="en-GB" sz="1500" kern="1200" dirty="0" smtClean="0">
                          <a:solidFill>
                            <a:schemeClr val="tx1"/>
                          </a:solidFill>
                          <a:effectLst/>
                          <a:latin typeface="Calibri" pitchFamily="34" charset="0"/>
                          <a:ea typeface="+mn-ea"/>
                          <a:cs typeface="Calibri" pitchFamily="34" charset="0"/>
                        </a:rPr>
                        <a:t>.</a:t>
                      </a:r>
                      <a:endParaRPr lang="en-GB" sz="1500" kern="1200" baseline="0" dirty="0" smtClean="0">
                        <a:solidFill>
                          <a:schemeClr val="tx1"/>
                        </a:solidFill>
                        <a:latin typeface="Calibri" pitchFamily="34" charset="0"/>
                        <a:ea typeface="+mn-ea"/>
                        <a:cs typeface="Calibri" pitchFamily="34" charset="0"/>
                      </a:endParaRPr>
                    </a:p>
                  </a:txBody>
                  <a:tcPr/>
                </a:tc>
              </a:tr>
            </a:tbl>
          </a:graphicData>
        </a:graphic>
      </p:graphicFrame>
      <p:pic>
        <p:nvPicPr>
          <p:cNvPr id="10" name="Picture 9"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72758" y="5805264"/>
            <a:ext cx="315466" cy="360040"/>
          </a:xfrm>
          <a:prstGeom prst="rect">
            <a:avLst/>
          </a:prstGeom>
          <a:noFill/>
          <a:ln>
            <a:noFill/>
          </a:ln>
        </p:spPr>
      </p:pic>
    </p:spTree>
    <p:extLst>
      <p:ext uri="{BB962C8B-B14F-4D97-AF65-F5344CB8AC3E}">
        <p14:creationId xmlns:p14="http://schemas.microsoft.com/office/powerpoint/2010/main" val="125288095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0"/>
            <a:ext cx="8229600" cy="742066"/>
          </a:xfrm>
        </p:spPr>
        <p:txBody>
          <a:bodyPr>
            <a:normAutofit/>
          </a:bodyPr>
          <a:lstStyle/>
          <a:p>
            <a:r>
              <a:rPr lang="en-GB" sz="3600" dirty="0" smtClean="0"/>
              <a:t>Learning Outcome 6 – Task 3</a:t>
            </a:r>
            <a:endParaRPr lang="en-GB" sz="3600" b="1" dirty="0" smtClean="0"/>
          </a:p>
        </p:txBody>
      </p:sp>
      <p:graphicFrame>
        <p:nvGraphicFramePr>
          <p:cNvPr id="25" name="Table 24"/>
          <p:cNvGraphicFramePr>
            <a:graphicFrameLocks noGrp="1"/>
          </p:cNvGraphicFramePr>
          <p:nvPr>
            <p:extLst>
              <p:ext uri="{D42A27DB-BD31-4B8C-83A1-F6EECF244321}">
                <p14:modId xmlns:p14="http://schemas.microsoft.com/office/powerpoint/2010/main" val="453142463"/>
              </p:ext>
            </p:extLst>
          </p:nvPr>
        </p:nvGraphicFramePr>
        <p:xfrm>
          <a:off x="6660232" y="2060848"/>
          <a:ext cx="2160240" cy="4493223"/>
        </p:xfrm>
        <a:graphic>
          <a:graphicData uri="http://schemas.openxmlformats.org/drawingml/2006/table">
            <a:tbl>
              <a:tblPr firstRow="1" firstCol="1" lastRow="1" lastCol="1" bandRow="1" bandCol="1">
                <a:tableStyleId>{2D5ABB26-0587-4C30-8999-92F81FD0307C}</a:tableStyleId>
              </a:tblPr>
              <a:tblGrid>
                <a:gridCol w="2160240"/>
              </a:tblGrid>
              <a:tr h="378423">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582017">
                <a:tc>
                  <a:txBody>
                    <a:bodyPr/>
                    <a:lstStyle/>
                    <a:p>
                      <a:pPr marL="177800" indent="-177800" algn="l">
                        <a:spcAft>
                          <a:spcPts val="0"/>
                        </a:spcAft>
                        <a:buFontTx/>
                        <a:buBlip>
                          <a:blip r:embed="rId3"/>
                        </a:buBlip>
                      </a:pPr>
                      <a:r>
                        <a:rPr lang="en-GB" sz="1400" dirty="0" smtClean="0">
                          <a:effectLst/>
                          <a:latin typeface="Calibri" pitchFamily="34" charset="0"/>
                          <a:ea typeface="Times New Roman"/>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Comment on quality (P)</a:t>
                      </a:r>
                    </a:p>
                    <a:p>
                      <a:pPr marL="177800" indent="-177800" algn="l">
                        <a:spcAft>
                          <a:spcPts val="0"/>
                        </a:spcAft>
                        <a:buFontTx/>
                        <a:buBlip>
                          <a:blip r:embed="rId3"/>
                        </a:buBlip>
                      </a:pPr>
                      <a:r>
                        <a:rPr kumimoji="0" lang="en-GB" sz="1800" kern="1200" baseline="0" dirty="0" smtClean="0">
                          <a:solidFill>
                            <a:schemeClr val="tx1"/>
                          </a:solidFill>
                          <a:effectLst/>
                          <a:latin typeface="Calibri" pitchFamily="34" charset="0"/>
                          <a:ea typeface="+mn-ea"/>
                          <a:cs typeface="Calibri" pitchFamily="34" charset="0"/>
                        </a:rPr>
                        <a:t>Comment on Improvements (P)</a:t>
                      </a:r>
                    </a:p>
                    <a:p>
                      <a:pPr marL="177800" indent="-177800" algn="l">
                        <a:spcAft>
                          <a:spcPts val="0"/>
                        </a:spcAft>
                        <a:buFontTx/>
                        <a:buBlip>
                          <a:blip r:embed="rId3"/>
                        </a:buBlip>
                      </a:pPr>
                      <a:r>
                        <a:rPr kumimoji="0" lang="en-GB" sz="1800" kern="1200" baseline="0" dirty="0" smtClean="0">
                          <a:solidFill>
                            <a:srgbClr val="FF0000"/>
                          </a:solidFill>
                          <a:effectLst/>
                          <a:latin typeface="Calibri" pitchFamily="34" charset="0"/>
                          <a:ea typeface="+mn-ea"/>
                          <a:cs typeface="Calibri" pitchFamily="34" charset="0"/>
                        </a:rPr>
                        <a:t>Make valid arguments on improvements (M)</a:t>
                      </a:r>
                    </a:p>
                    <a:p>
                      <a:pPr marL="177800" indent="-177800" algn="l">
                        <a:spcAft>
                          <a:spcPts val="0"/>
                        </a:spcAft>
                        <a:buFontTx/>
                        <a:buBlip>
                          <a:blip r:embed="rId3"/>
                        </a:buBlip>
                      </a:pPr>
                      <a:r>
                        <a:rPr kumimoji="0" lang="en-GB" sz="1800" kern="1200" baseline="0" dirty="0" smtClean="0">
                          <a:solidFill>
                            <a:srgbClr val="FF0000"/>
                          </a:solidFill>
                          <a:effectLst/>
                          <a:latin typeface="Calibri" pitchFamily="34" charset="0"/>
                          <a:ea typeface="+mn-ea"/>
                          <a:cs typeface="Calibri" pitchFamily="34" charset="0"/>
                        </a:rPr>
                        <a:t>Comment on how improvements might help (M)</a:t>
                      </a:r>
                    </a:p>
                    <a:p>
                      <a:pPr marL="177800" indent="-177800" algn="l">
                        <a:spcAft>
                          <a:spcPts val="0"/>
                        </a:spcAft>
                        <a:buFontTx/>
                        <a:buBlip>
                          <a:blip r:embed="rId3"/>
                        </a:buBlip>
                      </a:pPr>
                      <a:r>
                        <a:rPr kumimoji="0" lang="en-GB" sz="1800" kern="1200" baseline="0" dirty="0" smtClean="0">
                          <a:solidFill>
                            <a:schemeClr val="tx2">
                              <a:lumMod val="60000"/>
                              <a:lumOff val="40000"/>
                            </a:schemeClr>
                          </a:solidFill>
                          <a:effectLst/>
                          <a:latin typeface="Calibri" pitchFamily="34" charset="0"/>
                          <a:ea typeface="+mn-ea"/>
                          <a:cs typeface="Calibri" pitchFamily="34" charset="0"/>
                        </a:rPr>
                        <a:t>Critically argue on improvements (D)</a:t>
                      </a:r>
                    </a:p>
                    <a:p>
                      <a:pPr marL="177800" indent="-177800" algn="l">
                        <a:spcAft>
                          <a:spcPts val="0"/>
                        </a:spcAft>
                        <a:buFontTx/>
                        <a:buBlip>
                          <a:blip r:embed="rId3"/>
                        </a:buBlip>
                      </a:pPr>
                      <a:r>
                        <a:rPr kumimoji="0" lang="en-GB" sz="1800" kern="1200" baseline="0" dirty="0" smtClean="0">
                          <a:solidFill>
                            <a:schemeClr val="tx2">
                              <a:lumMod val="60000"/>
                              <a:lumOff val="40000"/>
                            </a:schemeClr>
                          </a:solidFill>
                          <a:effectLst/>
                          <a:latin typeface="Calibri" pitchFamily="34" charset="0"/>
                          <a:ea typeface="+mn-ea"/>
                          <a:cs typeface="Calibri" pitchFamily="34" charset="0"/>
                        </a:rPr>
                        <a:t>Explain how you might carry out improvements (D)</a:t>
                      </a:r>
                      <a:endParaRPr lang="en-GB" sz="1800" baseline="0" dirty="0">
                        <a:solidFill>
                          <a:schemeClr val="tx2">
                            <a:lumMod val="60000"/>
                            <a:lumOff val="40000"/>
                          </a:schemeClr>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0031"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e 49"/>
          <p:cNvGraphicFramePr>
            <a:graphicFrameLocks noGrp="1"/>
          </p:cNvGraphicFramePr>
          <p:nvPr>
            <p:extLst>
              <p:ext uri="{D42A27DB-BD31-4B8C-83A1-F6EECF244321}">
                <p14:modId xmlns:p14="http://schemas.microsoft.com/office/powerpoint/2010/main" val="2326337548"/>
              </p:ext>
            </p:extLst>
          </p:nvPr>
        </p:nvGraphicFramePr>
        <p:xfrm>
          <a:off x="395536" y="2330545"/>
          <a:ext cx="6120680" cy="4370783"/>
        </p:xfrm>
        <a:graphic>
          <a:graphicData uri="http://schemas.openxmlformats.org/drawingml/2006/table">
            <a:tbl>
              <a:tblPr firstRow="1" bandRow="1">
                <a:tableStyleId>{2D5ABB26-0587-4C30-8999-92F81FD0307C}</a:tableStyleId>
              </a:tblPr>
              <a:tblGrid>
                <a:gridCol w="295059"/>
                <a:gridCol w="5825621"/>
              </a:tblGrid>
              <a:tr h="13940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(P/M/D) – </a:t>
                      </a:r>
                      <a:r>
                        <a:rPr lang="en-GB" sz="1800" b="1" dirty="0" smtClean="0">
                          <a:latin typeface="Calibri" pitchFamily="34" charset="0"/>
                          <a:cs typeface="Calibri" pitchFamily="34" charset="0"/>
                        </a:rPr>
                        <a:t>‘One World’ </a:t>
                      </a:r>
                      <a:r>
                        <a:rPr kumimoji="0" lang="en-GB" sz="1800" kern="1200" dirty="0" smtClean="0">
                          <a:solidFill>
                            <a:schemeClr val="tx1"/>
                          </a:solidFill>
                          <a:latin typeface="Calibri" pitchFamily="34" charset="0"/>
                          <a:ea typeface="+mn-ea"/>
                          <a:cs typeface="Calibri" pitchFamily="34" charset="0"/>
                        </a:rPr>
                        <a:t> </a:t>
                      </a:r>
                      <a:r>
                        <a:rPr kumimoji="0" lang="en-GB" sz="1800" kern="1200" dirty="0" smtClean="0">
                          <a:solidFill>
                            <a:schemeClr val="tx1"/>
                          </a:solidFill>
                          <a:effectLst/>
                          <a:latin typeface="Calibri" pitchFamily="34" charset="0"/>
                          <a:ea typeface="+mn-ea"/>
                          <a:cs typeface="Calibri" pitchFamily="34" charset="0"/>
                        </a:rPr>
                        <a:t>would like you to review the feedback given and made comments</a:t>
                      </a:r>
                      <a:r>
                        <a:rPr kumimoji="0" lang="en-GB" sz="1800" kern="1200" baseline="0" dirty="0" smtClean="0">
                          <a:solidFill>
                            <a:schemeClr val="tx1"/>
                          </a:solidFill>
                          <a:effectLst/>
                          <a:latin typeface="Calibri" pitchFamily="34" charset="0"/>
                          <a:ea typeface="+mn-ea"/>
                          <a:cs typeface="Calibri" pitchFamily="34" charset="0"/>
                        </a:rPr>
                        <a:t> on the results. You will need to analyse the results and discuss whether they are valid or not. For the suggested improvements you will need to comment on whether they are justified and if so what benefits would making those improvements make for your final and preview versions of the files. For Merit and Distinction the suggested improvements need to be critically reviewed and commented on.</a:t>
                      </a:r>
                      <a:endParaRPr kumimoji="0" lang="en-GB" sz="1800" kern="1200" dirty="0" smtClean="0">
                        <a:solidFill>
                          <a:schemeClr val="tx1"/>
                        </a:solidFill>
                        <a:effectLst/>
                        <a:latin typeface="Calibri" pitchFamily="34" charset="0"/>
                        <a:ea typeface="+mn-ea"/>
                        <a:cs typeface="Calibri" pitchFamily="34" charset="0"/>
                      </a:endParaRPr>
                    </a:p>
                  </a:txBody>
                  <a:tcPr>
                    <a:noFill/>
                  </a:tcPr>
                </a:tc>
                <a:tc hMerge="1">
                  <a:txBody>
                    <a:bodyPr/>
                    <a:lstStyle/>
                    <a:p>
                      <a:endParaRPr lang="en-GB" dirty="0"/>
                    </a:p>
                  </a:txBody>
                  <a:tcPr/>
                </a:tc>
              </a:tr>
              <a:tr h="896063">
                <a:tc>
                  <a:txBody>
                    <a:bodyPr/>
                    <a:lstStyle/>
                    <a:p>
                      <a:pPr marL="0" indent="0" algn="ctr" rtl="0" eaLnBrk="1" latinLnBrk="0" hangingPunct="1"/>
                      <a:r>
                        <a:rPr kumimoji="0" lang="en-GB" sz="1800" b="1" kern="1200" dirty="0" smtClean="0">
                          <a:solidFill>
                            <a:schemeClr val="bg1"/>
                          </a:solidFill>
                          <a:latin typeface="Calibri" pitchFamily="34" charset="0"/>
                          <a:ea typeface="+mn-ea"/>
                          <a:cs typeface="Calibri" pitchFamily="34" charset="0"/>
                        </a:rPr>
                        <a:t>3</a:t>
                      </a:r>
                    </a:p>
                  </a:txBody>
                  <a:tcPr anchor="ct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800" kern="1200" dirty="0" smtClean="0">
                          <a:solidFill>
                            <a:schemeClr val="tx1"/>
                          </a:solidFill>
                          <a:effectLst/>
                          <a:latin typeface="Calibri" pitchFamily="34" charset="0"/>
                          <a:ea typeface="+mn-ea"/>
                          <a:cs typeface="Calibri" pitchFamily="34" charset="0"/>
                        </a:rPr>
                        <a:t>a </a:t>
                      </a:r>
                      <a:r>
                        <a:rPr kumimoji="0" lang="en-GB" sz="1800" b="1" kern="1200" dirty="0" smtClean="0">
                          <a:solidFill>
                            <a:schemeClr val="tx1"/>
                          </a:solidFill>
                          <a:effectLst/>
                          <a:latin typeface="Calibri" pitchFamily="34" charset="0"/>
                          <a:ea typeface="+mn-ea"/>
                          <a:cs typeface="Calibri" pitchFamily="34" charset="0"/>
                        </a:rPr>
                        <a:t>Review </a:t>
                      </a:r>
                      <a:r>
                        <a:rPr kumimoji="0" lang="en-GB" sz="1800" kern="1200" dirty="0" smtClean="0">
                          <a:solidFill>
                            <a:schemeClr val="tx1"/>
                          </a:solidFill>
                          <a:effectLst/>
                          <a:latin typeface="Calibri" pitchFamily="34" charset="0"/>
                          <a:ea typeface="+mn-ea"/>
                          <a:cs typeface="Calibri" pitchFamily="34" charset="0"/>
                        </a:rPr>
                        <a:t>of the feedback from your test</a:t>
                      </a:r>
                      <a:r>
                        <a:rPr kumimoji="0" lang="en-GB" sz="1800" kern="1200" baseline="0" dirty="0" smtClean="0">
                          <a:solidFill>
                            <a:schemeClr val="tx1"/>
                          </a:solidFill>
                          <a:effectLst/>
                          <a:latin typeface="Calibri" pitchFamily="34" charset="0"/>
                          <a:ea typeface="+mn-ea"/>
                          <a:cs typeface="Calibri" pitchFamily="34" charset="0"/>
                        </a:rPr>
                        <a:t> users and comment on the validity of the suggested improvements</a:t>
                      </a:r>
                      <a:r>
                        <a:rPr kumimoji="0" lang="en-GB" sz="1800" kern="1200" dirty="0" smtClean="0">
                          <a:solidFill>
                            <a:schemeClr val="tx1"/>
                          </a:solidFill>
                          <a:effectLst/>
                          <a:latin typeface="Calibri" pitchFamily="34" charset="0"/>
                          <a:ea typeface="+mn-ea"/>
                          <a:cs typeface="Calibri" pitchFamily="34" charset="0"/>
                        </a:rPr>
                        <a:t>.</a:t>
                      </a:r>
                    </a:p>
                  </a:txBody>
                  <a:tcPr/>
                </a:tc>
              </a:tr>
              <a:tr h="896063">
                <a:tc>
                  <a:txBody>
                    <a:bodyPr/>
                    <a:lstStyle/>
                    <a:p>
                      <a:pPr marL="0" indent="0" algn="ctr" rtl="0" eaLnBrk="1" latinLnBrk="0" hangingPunct="1"/>
                      <a:endParaRPr kumimoji="0" lang="en-GB" sz="1800" b="1" kern="1200" dirty="0" smtClean="0">
                        <a:solidFill>
                          <a:schemeClr val="bg1"/>
                        </a:solidFill>
                        <a:latin typeface="Calibri" pitchFamily="34" charset="0"/>
                        <a:ea typeface="+mn-ea"/>
                        <a:cs typeface="Calibri" pitchFamily="34"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tx1"/>
                          </a:solidFill>
                          <a:effectLst/>
                          <a:latin typeface="Calibri" pitchFamily="34" charset="0"/>
                          <a:ea typeface="+mn-ea"/>
                          <a:cs typeface="Calibri" pitchFamily="34" charset="0"/>
                        </a:rPr>
                        <a:t>Save the final review and the three questionnaires</a:t>
                      </a:r>
                      <a:r>
                        <a:rPr kumimoji="0" lang="en-GB" sz="1800" kern="1200" baseline="0" dirty="0" smtClean="0">
                          <a:solidFill>
                            <a:schemeClr val="tx1"/>
                          </a:solidFill>
                          <a:effectLst/>
                          <a:latin typeface="Calibri" pitchFamily="34" charset="0"/>
                          <a:ea typeface="+mn-ea"/>
                          <a:cs typeface="Calibri" pitchFamily="34" charset="0"/>
                        </a:rPr>
                        <a:t> in the Evidence folder for the client to read and agree with. </a:t>
                      </a:r>
                      <a:br>
                        <a:rPr kumimoji="0" lang="en-GB" sz="1800" kern="1200" baseline="0" dirty="0" smtClean="0">
                          <a:solidFill>
                            <a:schemeClr val="tx1"/>
                          </a:solidFill>
                          <a:effectLst/>
                          <a:latin typeface="Calibri" pitchFamily="34" charset="0"/>
                          <a:ea typeface="+mn-ea"/>
                          <a:cs typeface="Calibri" pitchFamily="34" charset="0"/>
                        </a:rPr>
                      </a:br>
                      <a:r>
                        <a:rPr kumimoji="0" lang="en-GB" sz="1800" kern="1200" baseline="0" dirty="0" smtClean="0">
                          <a:solidFill>
                            <a:schemeClr val="tx1"/>
                          </a:solidFill>
                          <a:effectLst/>
                          <a:latin typeface="Calibri" pitchFamily="34" charset="0"/>
                          <a:ea typeface="+mn-ea"/>
                          <a:cs typeface="Calibri" pitchFamily="34" charset="0"/>
                        </a:rPr>
                        <a:t>Link these in your ePortfolio.</a:t>
                      </a:r>
                      <a:endParaRPr kumimoji="0" lang="en-GB" sz="1800" kern="1200" dirty="0" smtClean="0">
                        <a:solidFill>
                          <a:schemeClr val="tx1"/>
                        </a:solidFill>
                        <a:effectLst/>
                        <a:latin typeface="Calibri" pitchFamily="34" charset="0"/>
                        <a:ea typeface="+mn-ea"/>
                        <a:cs typeface="Calibri" pitchFamily="34" charset="0"/>
                      </a:endParaRPr>
                    </a:p>
                  </a:txBody>
                  <a:tcPr/>
                </a:tc>
              </a:tr>
            </a:tbl>
          </a:graphicData>
        </a:graphic>
      </p:graphicFrame>
      <p:pic>
        <p:nvPicPr>
          <p:cNvPr id="12" name="Picture 11" descr="Evidence"/>
          <p:cNvPicPr/>
          <p:nvPr/>
        </p:nvPicPr>
        <p:blipFill>
          <a:blip r:embed="rId5">
            <a:extLst>
              <a:ext uri="{28A0092B-C50C-407E-A947-70E740481C1C}">
                <a14:useLocalDpi xmlns:a14="http://schemas.microsoft.com/office/drawing/2010/main" val="0"/>
              </a:ext>
            </a:extLst>
          </a:blip>
          <a:srcRect/>
          <a:stretch>
            <a:fillRect/>
          </a:stretch>
        </p:blipFill>
        <p:spPr bwMode="auto">
          <a:xfrm>
            <a:off x="6228184" y="5229200"/>
            <a:ext cx="315466" cy="360040"/>
          </a:xfrm>
          <a:prstGeom prst="rect">
            <a:avLst/>
          </a:prstGeom>
          <a:noFill/>
          <a:ln>
            <a:noFill/>
          </a:ln>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0"/>
            <a:ext cx="8229600" cy="742066"/>
          </a:xfrm>
        </p:spPr>
        <p:txBody>
          <a:bodyPr>
            <a:normAutofit/>
          </a:bodyPr>
          <a:lstStyle/>
          <a:p>
            <a:r>
              <a:rPr lang="en-GB" sz="3200" dirty="0" smtClean="0"/>
              <a:t>LO6 – Assessment (P, M, D)</a:t>
            </a:r>
            <a:endParaRPr lang="en-GB" sz="3200" b="1" dirty="0" smtClean="0"/>
          </a:p>
        </p:txBody>
      </p:sp>
      <p:sp>
        <p:nvSpPr>
          <p:cNvPr id="5" name="Content Placeholder 1"/>
          <p:cNvSpPr>
            <a:spLocks noGrp="1"/>
          </p:cNvSpPr>
          <p:nvPr>
            <p:ph idx="4294967295"/>
          </p:nvPr>
        </p:nvSpPr>
        <p:spPr>
          <a:xfrm>
            <a:off x="219621" y="1092844"/>
            <a:ext cx="8715375" cy="5576515"/>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262030371"/>
              </p:ext>
            </p:extLst>
          </p:nvPr>
        </p:nvGraphicFramePr>
        <p:xfrm>
          <a:off x="364838" y="1118997"/>
          <a:ext cx="8424939" cy="3261798"/>
        </p:xfrm>
        <a:graphic>
          <a:graphicData uri="http://schemas.openxmlformats.org/drawingml/2006/table">
            <a:tbl>
              <a:tblPr/>
              <a:tblGrid>
                <a:gridCol w="897720"/>
                <a:gridCol w="213098"/>
                <a:gridCol w="1368152"/>
                <a:gridCol w="360040"/>
                <a:gridCol w="1872208"/>
                <a:gridCol w="161918"/>
                <a:gridCol w="2214346"/>
                <a:gridCol w="720080"/>
                <a:gridCol w="617377"/>
              </a:tblGrid>
              <a:tr h="263539">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gridSpan="6">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1400" b="1" dirty="0">
                          <a:latin typeface="Calibri" pitchFamily="34" charset="0"/>
                          <a:ea typeface="Times New Roman"/>
                          <a:cs typeface="Calibri" pitchFamily="34" charset="0"/>
                        </a:rPr>
                        <a:t>Student</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400" b="1" dirty="0" smtClean="0">
                          <a:latin typeface="Calibri" pitchFamily="34" charset="0"/>
                          <a:ea typeface="Times New Roman"/>
                          <a:cs typeface="Calibri" pitchFamily="34" charset="0"/>
                        </a:rPr>
                        <a:t>Staff</a:t>
                      </a:r>
                      <a:endParaRPr lang="en-ZA" sz="14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285539">
                <a:tc gridSpan="9">
                  <a:txBody>
                    <a:bodyPr/>
                    <a:lstStyle/>
                    <a:p>
                      <a:r>
                        <a:rPr lang="en-GB" sz="1600" b="1" dirty="0" smtClean="0">
                          <a:latin typeface="Calibri" pitchFamily="34" charset="0"/>
                          <a:ea typeface="Calibri" pitchFamily="34" charset="0"/>
                          <a:cs typeface="Calibri" pitchFamily="34" charset="0"/>
                        </a:rPr>
                        <a:t>LO6: Be able to Test and Evaluate the ePortfolio</a:t>
                      </a:r>
                      <a:endParaRPr lang="en-ZA" sz="1600" dirty="0">
                        <a:latin typeface="Calibri" pitchFamily="34" charset="0"/>
                        <a:ea typeface="Calibri" pitchFamily="34" charset="0"/>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5895">
                <a:tc rowSpan="2" gridSpan="2">
                  <a:txBody>
                    <a:bodyPr/>
                    <a:lstStyle/>
                    <a:p>
                      <a:pPr algn="ctr">
                        <a:spcAft>
                          <a:spcPts val="0"/>
                        </a:spcAft>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1 (P/M/D)</a:t>
                      </a:r>
                      <a:endParaRPr kumimoji="0" lang="en-GB" sz="16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effectLst/>
                          <a:latin typeface="Calibri" pitchFamily="34" charset="0"/>
                          <a:ea typeface="+mn-ea"/>
                          <a:cs typeface="Calibri" pitchFamily="34" charset="0"/>
                        </a:rPr>
                        <a:t>Create a questionnaire that will allow users to review the Digital</a:t>
                      </a:r>
                      <a:r>
                        <a:rPr kumimoji="0" lang="en-GB" sz="1600" kern="1200" baseline="0" dirty="0" smtClean="0">
                          <a:solidFill>
                            <a:schemeClr val="tx1"/>
                          </a:solidFill>
                          <a:effectLst/>
                          <a:latin typeface="Calibri" pitchFamily="34" charset="0"/>
                          <a:ea typeface="+mn-ea"/>
                          <a:cs typeface="Calibri" pitchFamily="34" charset="0"/>
                        </a:rPr>
                        <a:t> Showcase and ePortfolio.</a:t>
                      </a: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5895">
                <a:tc gridSpan="2" vMerge="1">
                  <a:txBody>
                    <a:bodyPr/>
                    <a:lstStyle/>
                    <a:p>
                      <a:endParaRPr lang="en-GB"/>
                    </a:p>
                  </a:txBody>
                  <a:tcPr/>
                </a:tc>
                <a:tc hMerge="1"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Questions on a limited range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Questions cover a range of areas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2">
                              <a:lumMod val="60000"/>
                              <a:lumOff val="40000"/>
                            </a:schemeClr>
                          </a:solidFill>
                          <a:effectLst/>
                          <a:latin typeface="Calibri" pitchFamily="34" charset="0"/>
                          <a:ea typeface="+mn-ea"/>
                          <a:cs typeface="Calibri" pitchFamily="34" charset="0"/>
                        </a:rPr>
                        <a:t>Questions on a wide range of areas(D)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tr>
              <a:tr h="230596">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2 (P/M/D)</a:t>
                      </a:r>
                      <a:endParaRPr kumimoji="0" lang="en-GB" sz="1600" kern="1200" dirty="0" smtClean="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baseline="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effectLst/>
                          <a:latin typeface="Calibri" pitchFamily="34" charset="0"/>
                          <a:ea typeface="+mn-ea"/>
                          <a:cs typeface="Calibri" pitchFamily="34" charset="0"/>
                        </a:rPr>
                        <a:t>Conduct feedback from test users on your Showcase</a:t>
                      </a:r>
                      <a:r>
                        <a:rPr kumimoji="0" lang="en-GB" sz="1600" kern="1200" baseline="0" dirty="0" smtClean="0">
                          <a:solidFill>
                            <a:schemeClr val="tx1"/>
                          </a:solidFill>
                          <a:effectLst/>
                          <a:latin typeface="Calibri" pitchFamily="34" charset="0"/>
                          <a:ea typeface="+mn-ea"/>
                          <a:cs typeface="Calibri" pitchFamily="34" charset="0"/>
                        </a:rPr>
                        <a:t> and ePortfolio</a:t>
                      </a:r>
                      <a:r>
                        <a:rPr kumimoji="0" lang="en-GB" sz="1600" kern="1200" dirty="0" smtClean="0">
                          <a:solidFill>
                            <a:schemeClr val="tx1"/>
                          </a:solidFill>
                          <a:effectLst/>
                          <a:latin typeface="Calibri" pitchFamily="34" charset="0"/>
                          <a:ea typeface="+mn-ea"/>
                          <a:cs typeface="Calibri" pitchFamily="34" charset="0"/>
                        </a:rPr>
                        <a:t>.</a:t>
                      </a:r>
                      <a:endParaRPr lang="en-GB" sz="1600" kern="1200" baseline="0" dirty="0" smtClean="0">
                        <a:solidFill>
                          <a:schemeClr val="tx1"/>
                        </a:solidFill>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30596">
                <a:tc gridSpan="2" vMerge="1">
                  <a:txBody>
                    <a:bodyPr/>
                    <a:lstStyle/>
                    <a:p>
                      <a:endParaRPr lang="en-GB"/>
                    </a:p>
                  </a:txBody>
                  <a:tcPr/>
                </a:tc>
                <a:tc hMerge="1"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1"/>
                          </a:solidFill>
                          <a:effectLst/>
                          <a:latin typeface="Calibri" pitchFamily="34" charset="0"/>
                          <a:ea typeface="+mn-ea"/>
                          <a:cs typeface="Calibri" pitchFamily="34" charset="0"/>
                        </a:rPr>
                        <a:t>3 Users (P)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rgbClr val="FF0000"/>
                          </a:solidFill>
                          <a:effectLst/>
                          <a:latin typeface="Calibri" pitchFamily="34" charset="0"/>
                          <a:ea typeface="+mn-ea"/>
                          <a:cs typeface="Calibri" pitchFamily="34" charset="0"/>
                        </a:rPr>
                        <a:t>3</a:t>
                      </a:r>
                      <a:r>
                        <a:rPr kumimoji="0" lang="en-GB" sz="1400" kern="1200" baseline="0" dirty="0" smtClean="0">
                          <a:solidFill>
                            <a:srgbClr val="FF0000"/>
                          </a:solidFill>
                          <a:effectLst/>
                          <a:latin typeface="Calibri" pitchFamily="34" charset="0"/>
                          <a:ea typeface="+mn-ea"/>
                          <a:cs typeface="Calibri" pitchFamily="34" charset="0"/>
                        </a:rPr>
                        <a:t> Users with Qualitative feedback (M)</a:t>
                      </a:r>
                      <a:endParaRPr kumimoji="0" lang="en-GB" sz="14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GB" sz="1800" kern="1200" dirty="0" smtClean="0">
                        <a:solidFill>
                          <a:srgbClr val="FF0000"/>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400" kern="1200" dirty="0" smtClean="0">
                          <a:solidFill>
                            <a:schemeClr val="tx2">
                              <a:lumMod val="60000"/>
                              <a:lumOff val="40000"/>
                            </a:schemeClr>
                          </a:solidFill>
                          <a:effectLst/>
                          <a:latin typeface="Calibri" pitchFamily="34" charset="0"/>
                          <a:ea typeface="+mn-ea"/>
                          <a:cs typeface="Calibri" pitchFamily="34" charset="0"/>
                        </a:rPr>
                        <a:t>3 users</a:t>
                      </a:r>
                      <a:r>
                        <a:rPr kumimoji="0" lang="en-GB" sz="1400" kern="1200" baseline="0" dirty="0" smtClean="0">
                          <a:solidFill>
                            <a:schemeClr val="tx2">
                              <a:lumMod val="60000"/>
                              <a:lumOff val="40000"/>
                            </a:schemeClr>
                          </a:solidFill>
                          <a:effectLst/>
                          <a:latin typeface="Calibri" pitchFamily="34" charset="0"/>
                          <a:ea typeface="+mn-ea"/>
                          <a:cs typeface="Calibri" pitchFamily="34" charset="0"/>
                        </a:rPr>
                        <a:t> with good qualitative feedback (D)</a:t>
                      </a:r>
                      <a:endParaRPr kumimoji="0" lang="en-GB" sz="1400" kern="1200" dirty="0" smtClean="0">
                        <a:solidFill>
                          <a:schemeClr val="tx2">
                            <a:lumMod val="60000"/>
                            <a:lumOff val="40000"/>
                          </a:schemeClr>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r>
              <a:tr h="320040">
                <a:tc rowSpan="2" gridSpan="2">
                  <a:txBody>
                    <a:bodyPr/>
                    <a:lstStyle/>
                    <a:p>
                      <a:pPr algn="ctr">
                        <a:spcAft>
                          <a:spcPts val="0"/>
                        </a:spcAft>
                      </a:pPr>
                      <a:r>
                        <a:rPr lang="en-GB" sz="1600" b="1" dirty="0" smtClean="0">
                          <a:latin typeface="Calibri" pitchFamily="34" charset="0"/>
                          <a:cs typeface="Calibri" pitchFamily="34" charset="0"/>
                        </a:rPr>
                        <a:t>3 (P/M)</a:t>
                      </a:r>
                      <a:endParaRPr kumimoji="0" lang="en-GB" sz="1600" kern="1200" dirty="0">
                        <a:solidFill>
                          <a:schemeClr val="tx1"/>
                        </a:solidFill>
                        <a:effectLst/>
                        <a:latin typeface="Calibri" pitchFamily="34" charset="0"/>
                        <a:ea typeface="Times New Roman"/>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600" kern="1200" dirty="0" smtClean="0">
                        <a:solidFill>
                          <a:schemeClr val="tx1"/>
                        </a:solidFill>
                        <a:effectLst/>
                        <a:latin typeface="Calibri" pitchFamily="34" charset="0"/>
                        <a:ea typeface="+mn-ea"/>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Produce </a:t>
                      </a:r>
                      <a:r>
                        <a:rPr kumimoji="0" lang="en-GB" sz="1600" kern="1200" dirty="0" smtClean="0">
                          <a:solidFill>
                            <a:schemeClr val="tx1"/>
                          </a:solidFill>
                          <a:effectLst/>
                          <a:latin typeface="Calibri" pitchFamily="34" charset="0"/>
                          <a:ea typeface="+mn-ea"/>
                          <a:cs typeface="Calibri" pitchFamily="34" charset="0"/>
                        </a:rPr>
                        <a:t>a </a:t>
                      </a:r>
                      <a:r>
                        <a:rPr kumimoji="0" lang="en-GB" sz="1600" b="1" kern="1200" dirty="0" smtClean="0">
                          <a:solidFill>
                            <a:schemeClr val="tx1"/>
                          </a:solidFill>
                          <a:effectLst/>
                          <a:latin typeface="Calibri" pitchFamily="34" charset="0"/>
                          <a:ea typeface="+mn-ea"/>
                          <a:cs typeface="Calibri" pitchFamily="34" charset="0"/>
                        </a:rPr>
                        <a:t>Review </a:t>
                      </a:r>
                      <a:r>
                        <a:rPr kumimoji="0" lang="en-GB" sz="1600" kern="1200" dirty="0" smtClean="0">
                          <a:solidFill>
                            <a:schemeClr val="tx1"/>
                          </a:solidFill>
                          <a:effectLst/>
                          <a:latin typeface="Calibri" pitchFamily="34" charset="0"/>
                          <a:ea typeface="+mn-ea"/>
                          <a:cs typeface="Calibri" pitchFamily="34" charset="0"/>
                        </a:rPr>
                        <a:t>of the feedback from your test</a:t>
                      </a:r>
                      <a:r>
                        <a:rPr kumimoji="0" lang="en-GB" sz="1600" kern="1200" baseline="0" dirty="0" smtClean="0">
                          <a:solidFill>
                            <a:schemeClr val="tx1"/>
                          </a:solidFill>
                          <a:effectLst/>
                          <a:latin typeface="Calibri" pitchFamily="34" charset="0"/>
                          <a:ea typeface="+mn-ea"/>
                          <a:cs typeface="Calibri" pitchFamily="34" charset="0"/>
                        </a:rPr>
                        <a:t> users and comment on the validity of the suggested improvements</a:t>
                      </a:r>
                      <a:r>
                        <a:rPr kumimoji="0" lang="en-GB" sz="1600" kern="1200" dirty="0" smtClean="0">
                          <a:solidFill>
                            <a:schemeClr val="tx1"/>
                          </a:solidFill>
                          <a:effectLst/>
                          <a:latin typeface="Calibri" pitchFamily="34" charset="0"/>
                          <a:ea typeface="+mn-ea"/>
                          <a:cs typeface="Calibri" pitchFamily="34"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0040">
                <a:tc gridSpan="2" vMerge="1">
                  <a:txBody>
                    <a:bodyPr/>
                    <a:lstStyle/>
                    <a:p>
                      <a:endParaRPr lang="en-GB"/>
                    </a:p>
                  </a:txBody>
                  <a:tcPr/>
                </a:tc>
                <a:tc hMerge="1"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Calibri" pitchFamily="34" charset="0"/>
                          <a:cs typeface="Calibri" pitchFamily="34" charset="0"/>
                        </a:rPr>
                        <a:t>Review comments</a:t>
                      </a:r>
                      <a:r>
                        <a:rPr lang="en-GB" sz="1400" baseline="0" dirty="0" smtClean="0">
                          <a:latin typeface="Calibri" pitchFamily="34" charset="0"/>
                          <a:cs typeface="Calibri" pitchFamily="34" charset="0"/>
                        </a:rPr>
                        <a:t> on feedback(P)</a:t>
                      </a:r>
                      <a:endParaRPr lang="en-GB" sz="1400" dirty="0" smtClean="0">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rgbClr val="FF0000"/>
                          </a:solidFill>
                          <a:latin typeface="Calibri" pitchFamily="34" charset="0"/>
                          <a:cs typeface="Calibri" pitchFamily="34" charset="0"/>
                        </a:rPr>
                        <a:t>Comments on feedback are critical  with suggested improvements (M)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lumMod val="60000"/>
                              <a:lumOff val="40000"/>
                            </a:schemeClr>
                          </a:solidFill>
                          <a:latin typeface="Calibri" pitchFamily="34" charset="0"/>
                          <a:cs typeface="Calibri" pitchFamily="34" charset="0"/>
                        </a:rPr>
                        <a:t>Comments n</a:t>
                      </a:r>
                      <a:r>
                        <a:rPr lang="en-GB" sz="1400" baseline="0" dirty="0" smtClean="0">
                          <a:solidFill>
                            <a:schemeClr val="tx2">
                              <a:lumMod val="60000"/>
                              <a:lumOff val="40000"/>
                            </a:schemeClr>
                          </a:solidFill>
                          <a:latin typeface="Calibri" pitchFamily="34" charset="0"/>
                          <a:cs typeface="Calibri" pitchFamily="34" charset="0"/>
                        </a:rPr>
                        <a:t> feedback suggest improvements and how to achieve them (D)</a:t>
                      </a:r>
                      <a:endParaRPr lang="en-GB" sz="1400" dirty="0" smtClean="0">
                        <a:solidFill>
                          <a:schemeClr val="tx2">
                            <a:lumMod val="60000"/>
                            <a:lumOff val="40000"/>
                          </a:schemeClr>
                        </a:solidFill>
                        <a:latin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tc vMerge="1">
                  <a:txBody>
                    <a:bodyPr/>
                    <a:lstStyle/>
                    <a:p>
                      <a:endParaRPr lang="en-GB"/>
                    </a:p>
                  </a:txBody>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purl.org/dc/dcmitype/"/>
    <ds:schemaRef ds:uri="http://purl.org/dc/term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26019</TotalTime>
  <Words>898</Words>
  <Application>Microsoft Office PowerPoint</Application>
  <PresentationFormat>On-screen Show (4:3)</PresentationFormat>
  <Paragraphs>117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BrookeWeston</vt:lpstr>
      <vt:lpstr>PowerPoint Presentation</vt:lpstr>
      <vt:lpstr>Assignment Scenario</vt:lpstr>
      <vt:lpstr>Assignment Scenario</vt:lpstr>
      <vt:lpstr>Learning Outcome 6 – Assignment</vt:lpstr>
      <vt:lpstr>Learning Outcome 6 – Task 1 and 2</vt:lpstr>
      <vt:lpstr>Learning Outcome 6 – Task 3</vt:lpstr>
      <vt:lpstr>LO6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1188</cp:revision>
  <cp:lastPrinted>2012-09-28T14:36:43Z</cp:lastPrinted>
  <dcterms:created xsi:type="dcterms:W3CDTF">2008-03-12T11:01:44Z</dcterms:created>
  <dcterms:modified xsi:type="dcterms:W3CDTF">2014-02-09T16:23:42Z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